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59" r:id="rId4"/>
    <p:sldId id="265" r:id="rId5"/>
    <p:sldId id="293" r:id="rId6"/>
    <p:sldId id="296" r:id="rId7"/>
    <p:sldId id="298" r:id="rId8"/>
    <p:sldId id="271" r:id="rId9"/>
    <p:sldId id="300" r:id="rId10"/>
    <p:sldId id="301" r:id="rId11"/>
    <p:sldId id="302" r:id="rId12"/>
    <p:sldId id="303" r:id="rId13"/>
    <p:sldId id="304" r:id="rId14"/>
    <p:sldId id="305" r:id="rId15"/>
    <p:sldId id="307" r:id="rId16"/>
    <p:sldId id="308" r:id="rId17"/>
    <p:sldId id="334" r:id="rId18"/>
    <p:sldId id="309" r:id="rId19"/>
    <p:sldId id="311" r:id="rId20"/>
    <p:sldId id="312" r:id="rId21"/>
    <p:sldId id="314" r:id="rId22"/>
    <p:sldId id="315" r:id="rId23"/>
    <p:sldId id="316" r:id="rId24"/>
    <p:sldId id="318" r:id="rId25"/>
    <p:sldId id="335" r:id="rId26"/>
    <p:sldId id="319" r:id="rId27"/>
    <p:sldId id="276" r:id="rId28"/>
    <p:sldId id="322" r:id="rId29"/>
    <p:sldId id="321" r:id="rId30"/>
    <p:sldId id="323" r:id="rId31"/>
    <p:sldId id="324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261" r:id="rId4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52CE"/>
    <a:srgbClr val="4AADA8"/>
    <a:srgbClr val="0C7C63"/>
    <a:srgbClr val="AD9678"/>
    <a:srgbClr val="F5B184"/>
    <a:srgbClr val="D8CF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492" y="-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7F47C-33A4-472A-9FD9-67102D744CEC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9519A-F1CA-4646-8FA5-46C0AC9888C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0744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40BBA-ADA9-4458-858F-49232BCF85B6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7905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C3CC1-8A51-D3B8-FFD9-A6EC0840A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B0011DF-D9C1-7AA2-1ECC-AACB24119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A4EB281-DBD0-107A-413B-69A383406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48799F-666F-F5ED-C270-BC8E4196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936BC2-4B12-42FB-59EE-1386B246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942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FF3C6D-FCA4-A64A-A662-A70D30493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9355A05-864C-51F8-3A05-7872A42E9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624314-094B-2834-259F-9D70E8211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6431FE-F2C3-E7B2-A864-EF6DC0C7B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A84A445-3D4A-F4C6-0190-89D8236BA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3790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7E692CB-8237-9D1D-999A-1982E9E83E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0180BEF-1A59-D92B-0D14-6875FECEE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A2306E-62B8-8C5F-0E32-0614658C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FB8C310-82AD-DF10-2526-9FD6E054C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BF6DB00-9818-9261-A29B-F0EAB60B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785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41783-7DC4-A333-6B2A-0AFCBB098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63B1A6-84CC-0976-BD40-C034B2AAC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CE7A71-1942-BC84-E4B1-36DA81F74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67600D-AD43-0326-4A38-2FFC1E280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570CE9-47DA-BED7-66F2-6F5A2723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884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C26938-8EEF-FCA8-624C-A52A773FB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2977C65-CB6B-BC46-22E3-3BF1F7089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DEDC47-D2D4-03C4-809B-37445B40D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9F0707-322A-80D6-D4D0-3A42F3B52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5C4066-6CE1-4692-3651-7270A5E7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190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07D413-54E7-B1CB-3A0A-936EE4C74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2FDDDD-73F5-86D3-A08F-5F5F90F63C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79A411-F17D-64EE-65D4-A58DC7A3B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93833B9-D842-E8AC-B451-F6140152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A89045D-0383-E6EF-458E-A7F4BE49F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56C865B-1D1A-4069-37DB-DC5384618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6028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5150A3-7216-96E6-1676-ED21C813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A30F38-B6F1-B278-42A8-9F8B75DC9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4324B70-0927-1BE9-B0D1-027AA8AB8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B95FF0E-0861-838A-0204-3DDF798968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63E2209-ACA1-CC8C-0138-5028577A7F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9407198-5BBE-677B-F28F-8B7C62886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1664435-A7A8-ED54-92E7-03C9D3D0A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2B563FF-4269-BE2F-B031-3F74E1468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3922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84BA9C-5C19-E66B-716B-C4DE4EDF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0209CB-7089-5523-6896-74DA8F44C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C7F690-0856-87C9-3429-9C8FD6E8A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1181373-DE7C-24EF-DA25-5D538D03A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9055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51FDDB6-9DA3-812F-652C-E8B061812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1BD047D-C8B1-9B2E-E4B6-3A8A8A043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BFB7838-3B9C-7BDB-ED40-F11B7194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59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3E9EEF-6256-3E79-9064-290B8755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4ABC76-3E51-C37A-FB9C-E6AABD12F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D0871A6-AA39-6320-3092-DD9D85474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48F978-A2C4-A942-A08E-E40F7E85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BF82FFF-255A-5533-1912-1A6F93E6C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3968966-2308-8A9D-CA77-804EE456D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1968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DD5CF8-D828-97A2-8F62-38C4B8C2E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D858817-9E72-638F-FBFE-3D307C8BA6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3C571AC-7E86-AB5B-A344-33B7E7450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192D7B6-60F7-22A8-B2AF-07CC952D7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52A8-F248-4D13-A0FD-84FD5BD8E957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F49542D-7A6C-5C47-FD5E-6027E5781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66926CC-8F90-A0FD-E3FA-69F29BC2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5978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A0B37A1-0CFF-C689-72D4-01B00568F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0D8A4ED-E07F-2EA1-D691-FAC5F90D4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FFECD2-1897-78B7-D051-890AC75939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C52A8-F248-4D13-A0FD-84FD5BD8E957}" type="datetimeFigureOut">
              <a:rPr lang="it-IT" smtClean="0"/>
              <a:t>04/06/2022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8CF0D44-CA75-E9BA-CE3F-8544E6EE6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EB1203-350E-0EF9-5322-3A738DA1B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EC6C9-D78A-4478-B33A-5095DE4D86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9081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10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4.PNG"/><Relationship Id="rId11" Type="http://schemas.openxmlformats.org/officeDocument/2006/relationships/image" Target="../media/image30.png"/><Relationship Id="rId5" Type="http://schemas.openxmlformats.org/officeDocument/2006/relationships/image" Target="../media/image43.png"/><Relationship Id="rId10" Type="http://schemas.openxmlformats.org/officeDocument/2006/relationships/image" Target="../media/image41.png"/><Relationship Id="rId4" Type="http://schemas.openxmlformats.org/officeDocument/2006/relationships/image" Target="../media/image42.jpg"/><Relationship Id="rId9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30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430.png"/><Relationship Id="rId4" Type="http://schemas.openxmlformats.org/officeDocument/2006/relationships/image" Target="../media/image44.PNG"/><Relationship Id="rId9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5.jpg"/><Relationship Id="rId7" Type="http://schemas.openxmlformats.org/officeDocument/2006/relationships/image" Target="../media/image7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image" Target="../media/image1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8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jpg"/><Relationship Id="rId7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g"/><Relationship Id="rId7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4329D11-63B3-8F61-46D5-1A18E3FD977B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901C1C0-2E3B-4F11-2CD3-EF20A187D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DE58A536-2806-CE62-156C-889E342D9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045691" y="2062685"/>
            <a:ext cx="3477234" cy="3477234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93301A-FA5B-53AF-DAA7-7AD8541811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DDEE8CA-7266-B095-A197-34D3547B532F}"/>
              </a:ext>
            </a:extLst>
          </p:cNvPr>
          <p:cNvSpPr txBox="1"/>
          <p:nvPr/>
        </p:nvSpPr>
        <p:spPr>
          <a:xfrm>
            <a:off x="6326909" y="2361375"/>
            <a:ext cx="51078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University Trend</a:t>
            </a:r>
            <a:endParaRPr lang="it-IT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Anna Lamboglia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Raffaella Perrot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Fausto Ricchiuti</a:t>
            </a:r>
            <a:endParaRPr lang="it-IT" sz="2400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pPr algn="r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07 / 06 / 2022</a:t>
            </a:r>
            <a:endParaRPr lang="it-IT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80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F112379-6C30-F515-13D8-B98D38B951F5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Iscrizioni per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Anno Accademico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F04C5CF3-DA2D-1D55-CDB4-10D80F1073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6" b="692"/>
          <a:stretch/>
        </p:blipFill>
        <p:spPr>
          <a:xfrm>
            <a:off x="6877050" y="2417295"/>
            <a:ext cx="4352715" cy="3465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037CF5B-0B8C-2754-19DB-0BE3539D5C56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Iscrizioni per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Settore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68EE8C8-DC8A-58E2-426E-C799EDDB09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" t="1264" r="1526" b="1369"/>
          <a:stretch/>
        </p:blipFill>
        <p:spPr>
          <a:xfrm>
            <a:off x="7103106" y="2445961"/>
            <a:ext cx="3900601" cy="3534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241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86E52CC8-BF3E-5321-EC25-F5C59F14F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" t="1264" r="1526" b="1369"/>
          <a:stretch/>
        </p:blipFill>
        <p:spPr>
          <a:xfrm>
            <a:off x="7103106" y="2445961"/>
            <a:ext cx="3900601" cy="3534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D74F098-B1AA-5411-6033-E5B05701C34B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Iscrizioni per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Settore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3980E41-597E-E519-C671-EB2E839E2AB9}"/>
              </a:ext>
            </a:extLst>
          </p:cNvPr>
          <p:cNvSpPr txBox="1"/>
          <p:nvPr/>
        </p:nvSpPr>
        <p:spPr>
          <a:xfrm>
            <a:off x="551533" y="3045794"/>
            <a:ext cx="5163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per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Anno Accademico</a:t>
            </a: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E5B2FDD3-D7AE-A659-2B1C-44FDFD7A8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18" y="2542848"/>
            <a:ext cx="5445041" cy="3324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090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F112379-6C30-F515-13D8-B98D38B951F5}"/>
              </a:ext>
            </a:extLst>
          </p:cNvPr>
          <p:cNvSpPr txBox="1"/>
          <p:nvPr/>
        </p:nvSpPr>
        <p:spPr>
          <a:xfrm>
            <a:off x="551533" y="3045794"/>
            <a:ext cx="5163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per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Anno Accademico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4A3EF70-705F-1F5F-7544-E3E1C51CC9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18" y="2542848"/>
            <a:ext cx="5445041" cy="3324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72457E4-6743-2A9B-4302-B382C51BDAF7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per Settore</a:t>
            </a:r>
          </a:p>
        </p:txBody>
      </p:sp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EDC7DF6D-4D47-EF5E-5212-B347EBE24A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363" y="2542848"/>
            <a:ext cx="5855358" cy="3265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18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D74F098-B1AA-5411-6033-E5B05701C34B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per Settore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0FE53AE5-B44C-9258-DB9A-09AE4E2A80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363" y="2542848"/>
            <a:ext cx="5855358" cy="3265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AD73FAD-5537-1AD4-DF85-865A9C38CB06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Fuorisede</a:t>
            </a:r>
          </a:p>
        </p:txBody>
      </p:sp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503C59C-800B-8696-A4A1-2E32C1B28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665" y="2501490"/>
            <a:ext cx="3837089" cy="3071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336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874B9B5-80D9-A2B8-9D55-32B4F1C2A2FF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Fuorisede</a:t>
            </a:r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BCB76E28-B6C0-1ACE-CF81-D38A902958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665" y="2501490"/>
            <a:ext cx="3837089" cy="3071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A67E0BEC-291E-8AB2-5EC3-1094426CF3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75" y="2542848"/>
            <a:ext cx="5686593" cy="3400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57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874B9B5-80D9-A2B8-9D55-32B4F1C2A2FF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Immatricolazioni 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Fuorisede</a:t>
            </a:r>
          </a:p>
        </p:txBody>
      </p:sp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9B3703F0-6423-51B0-EAEF-B846AAF60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75" y="2542848"/>
            <a:ext cx="5686593" cy="3400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4850EF9-B991-66B1-E1F7-BDF059BD80A3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Fuorisede per Zona di Provenienza</a:t>
            </a: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2AAFF6E5-DA6B-0D56-E508-D6367BA06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363" y="2645173"/>
            <a:ext cx="5869544" cy="3195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044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DEA8592-CA0E-3982-9A48-13E6230AA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363" y="2645173"/>
            <a:ext cx="5869544" cy="3195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CB9248A-F7F0-9A22-9134-9FC41B88A81F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Fuorisede per Zona di Provenienza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71396AE-C19A-A07A-E5C5-581961045E5B}"/>
              </a:ext>
            </a:extLst>
          </p:cNvPr>
          <p:cNvSpPr txBox="1"/>
          <p:nvPr/>
        </p:nvSpPr>
        <p:spPr>
          <a:xfrm>
            <a:off x="678720" y="2285137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Stampa dei risultati su foglio Excel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44A2362-3269-5CC0-602B-AC55CC1C22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895" y="2745519"/>
            <a:ext cx="4963539" cy="3139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ADBE8FA-EA68-71BB-D25E-62FDA44A52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68" y="4198723"/>
            <a:ext cx="2540238" cy="1686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magine 3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A33257CE-3D95-B820-A069-AA2D5ED4F4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12" y="4898393"/>
            <a:ext cx="1779423" cy="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8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71396AE-C19A-A07A-E5C5-581961045E5B}"/>
              </a:ext>
            </a:extLst>
          </p:cNvPr>
          <p:cNvSpPr txBox="1"/>
          <p:nvPr/>
        </p:nvSpPr>
        <p:spPr>
          <a:xfrm>
            <a:off x="678720" y="2285137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Stampa dei risultati su foglio Excel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44A2362-3269-5CC0-602B-AC55CC1C2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895" y="2745519"/>
            <a:ext cx="4963539" cy="3139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ADBE8FA-EA68-71BB-D25E-62FDA44A52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68" y="4198723"/>
            <a:ext cx="2540238" cy="1686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magine 3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A33257CE-3D95-B820-A069-AA2D5ED4F4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12" y="4898393"/>
            <a:ext cx="1779423" cy="781675"/>
          </a:xfrm>
          <a:prstGeom prst="rect">
            <a:avLst/>
          </a:prstGeom>
        </p:spPr>
      </p:pic>
      <p:pic>
        <p:nvPicPr>
          <p:cNvPr id="13" name="Video 10">
            <a:hlinkClick r:id="" action="ppaction://media"/>
            <a:extLst>
              <a:ext uri="{FF2B5EF4-FFF2-40B4-BE49-F238E27FC236}">
                <a16:creationId xmlns:a16="http://schemas.microsoft.com/office/drawing/2014/main" id="{B7047CF8-1A02-5715-189F-CF2923A3DC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39657" y="2631121"/>
            <a:ext cx="5422777" cy="32536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939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036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23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900E9CE-A5DF-D1E1-8C85-92B1BCADD2E0}"/>
              </a:ext>
            </a:extLst>
          </p:cNvPr>
          <p:cNvSpPr txBox="1"/>
          <p:nvPr/>
        </p:nvSpPr>
        <p:spPr>
          <a:xfrm>
            <a:off x="678720" y="2285137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Stampa dei risultati su foglio Excel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48A7DFB-A866-BD19-3A5B-D5211DF606B1}"/>
              </a:ext>
            </a:extLst>
          </p:cNvPr>
          <p:cNvSpPr txBox="1"/>
          <p:nvPr/>
        </p:nvSpPr>
        <p:spPr>
          <a:xfrm>
            <a:off x="600525" y="2758236"/>
            <a:ext cx="5615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pic>
        <p:nvPicPr>
          <p:cNvPr id="13" name="Video 10">
            <a:hlinkClick r:id="" action="ppaction://media"/>
            <a:extLst>
              <a:ext uri="{FF2B5EF4-FFF2-40B4-BE49-F238E27FC236}">
                <a16:creationId xmlns:a16="http://schemas.microsoft.com/office/drawing/2014/main" id="{382A311F-C248-D982-B395-659BF99FD2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39657" y="2631121"/>
            <a:ext cx="5422777" cy="32536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94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44444E-6 L -0.03229 -0.18888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2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2" grpId="0"/>
      <p:bldP spid="10" grpId="0"/>
      <p:bldP spid="10" grpId="1"/>
      <p:bldP spid="10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ED8A59C-4E28-09FE-A941-A58F5B0E9EDD}"/>
              </a:ext>
            </a:extLst>
          </p:cNvPr>
          <p:cNvSpPr txBox="1"/>
          <p:nvPr/>
        </p:nvSpPr>
        <p:spPr>
          <a:xfrm>
            <a:off x="1231036" y="2669264"/>
            <a:ext cx="4751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1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Province e Regioni</a:t>
            </a:r>
            <a:endParaRPr lang="it-IT" dirty="0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45BF81-AD47-CF84-26E2-078312649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840" y="3287156"/>
            <a:ext cx="7343071" cy="2689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476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045691" y="2062685"/>
            <a:ext cx="3477234" cy="347723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2E4DDEA-F0C5-0E7B-546C-D09C97DFF899}"/>
              </a:ext>
            </a:extLst>
          </p:cNvPr>
          <p:cNvSpPr txBox="1"/>
          <p:nvPr/>
        </p:nvSpPr>
        <p:spPr>
          <a:xfrm>
            <a:off x="6326909" y="2361375"/>
            <a:ext cx="51078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University Trend</a:t>
            </a:r>
            <a:endParaRPr lang="it-IT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Anna Lamboglia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Raffaella Perrot</a:t>
            </a:r>
          </a:p>
          <a:p>
            <a:r>
              <a:rPr lang="it-IT" sz="28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 Fausto Ricchiuti</a:t>
            </a:r>
            <a:endParaRPr lang="it-IT" sz="2400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endParaRPr lang="it-IT" dirty="0"/>
          </a:p>
          <a:p>
            <a:pPr algn="r"/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07 / 06 / 2022</a:t>
            </a:r>
            <a:endParaRPr lang="it-IT" b="1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1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"/>
    </mc:Choice>
    <mc:Fallback xmlns="">
      <p:transition spd="slow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75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ED8A59C-4E28-09FE-A941-A58F5B0E9EDD}"/>
              </a:ext>
            </a:extLst>
          </p:cNvPr>
          <p:cNvSpPr txBox="1"/>
          <p:nvPr/>
        </p:nvSpPr>
        <p:spPr>
          <a:xfrm>
            <a:off x="1231036" y="2669264"/>
            <a:ext cx="4751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1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Province e Regioni</a:t>
            </a:r>
            <a:endParaRPr lang="it-IT" dirty="0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45BF81-AD47-CF84-26E2-078312649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840" y="3287156"/>
            <a:ext cx="7343071" cy="2689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C59533D-AD42-5E66-2842-447D4D3BADEC}"/>
              </a:ext>
            </a:extLst>
          </p:cNvPr>
          <p:cNvSpPr txBox="1"/>
          <p:nvPr/>
        </p:nvSpPr>
        <p:spPr>
          <a:xfrm>
            <a:off x="1231036" y="2669264"/>
            <a:ext cx="4751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2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Import Dati Popolazione</a:t>
            </a:r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5CA35FF-2420-0DD7-1F33-068FBF4712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40"/>
          <a:stretch/>
        </p:blipFill>
        <p:spPr>
          <a:xfrm>
            <a:off x="4177445" y="3236211"/>
            <a:ext cx="4909799" cy="2813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233921B-C518-9A52-A8F7-F975E99737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0" r="61083"/>
          <a:stretch/>
        </p:blipFill>
        <p:spPr>
          <a:xfrm>
            <a:off x="9282698" y="3529087"/>
            <a:ext cx="1784039" cy="2205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72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9D704C4-124F-B970-91E8-33301811A510}"/>
              </a:ext>
            </a:extLst>
          </p:cNvPr>
          <p:cNvSpPr txBox="1"/>
          <p:nvPr/>
        </p:nvSpPr>
        <p:spPr>
          <a:xfrm>
            <a:off x="1231036" y="2669264"/>
            <a:ext cx="4751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2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Import Dati Popolazione</a:t>
            </a:r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D45D117-8C5A-35A4-FD68-C59D809EF6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40"/>
          <a:stretch/>
        </p:blipFill>
        <p:spPr>
          <a:xfrm>
            <a:off x="4177445" y="3236211"/>
            <a:ext cx="4909799" cy="2813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66B6D9D1-8788-627C-D70C-FEC60AD256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0" r="61083"/>
          <a:stretch/>
        </p:blipFill>
        <p:spPr>
          <a:xfrm>
            <a:off x="9282698" y="3529087"/>
            <a:ext cx="1784039" cy="2205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644F1FA-94CB-CBE2-64EC-28FF54363DDF}"/>
              </a:ext>
            </a:extLst>
          </p:cNvPr>
          <p:cNvSpPr txBox="1"/>
          <p:nvPr/>
        </p:nvSpPr>
        <p:spPr>
          <a:xfrm>
            <a:off x="1231034" y="2669263"/>
            <a:ext cx="4751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3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Popolazione Regioni</a:t>
            </a:r>
            <a:endParaRPr lang="it-IT" dirty="0"/>
          </a:p>
        </p:txBody>
      </p:sp>
      <p:pic>
        <p:nvPicPr>
          <p:cNvPr id="20" name="Immagine 19" descr="Immagine che contiene testo&#10;&#10;Descrizione generata automaticamente">
            <a:extLst>
              <a:ext uri="{FF2B5EF4-FFF2-40B4-BE49-F238E27FC236}">
                <a16:creationId xmlns:a16="http://schemas.microsoft.com/office/drawing/2014/main" id="{777ADE18-B813-1E4B-A5DE-799745632B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77" y="2496086"/>
            <a:ext cx="4533760" cy="1333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5D4B61F5-893F-C69B-E4F0-73F3B72F45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33" y="4040171"/>
            <a:ext cx="5897809" cy="1935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D7BAEF6-0E55-2DFF-165D-4FE4A31E6DE0}"/>
              </a:ext>
            </a:extLst>
          </p:cNvPr>
          <p:cNvSpPr txBox="1"/>
          <p:nvPr/>
        </p:nvSpPr>
        <p:spPr>
          <a:xfrm>
            <a:off x="1231034" y="3254038"/>
            <a:ext cx="475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4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Popolazione Province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385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644F1FA-94CB-CBE2-64EC-28FF54363DDF}"/>
              </a:ext>
            </a:extLst>
          </p:cNvPr>
          <p:cNvSpPr txBox="1"/>
          <p:nvPr/>
        </p:nvSpPr>
        <p:spPr>
          <a:xfrm>
            <a:off x="1231034" y="2669263"/>
            <a:ext cx="4751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3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Popolazione Regioni</a:t>
            </a:r>
            <a:endParaRPr lang="it-IT" dirty="0"/>
          </a:p>
        </p:txBody>
      </p:sp>
      <p:pic>
        <p:nvPicPr>
          <p:cNvPr id="20" name="Immagine 19" descr="Immagine che contiene testo&#10;&#10;Descrizione generata automaticamente">
            <a:extLst>
              <a:ext uri="{FF2B5EF4-FFF2-40B4-BE49-F238E27FC236}">
                <a16:creationId xmlns:a16="http://schemas.microsoft.com/office/drawing/2014/main" id="{777ADE18-B813-1E4B-A5DE-799745632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77" y="2496086"/>
            <a:ext cx="4533760" cy="1333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5D4B61F5-893F-C69B-E4F0-73F3B72F4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33" y="4040171"/>
            <a:ext cx="5897809" cy="1935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D7BAEF6-0E55-2DFF-165D-4FE4A31E6DE0}"/>
              </a:ext>
            </a:extLst>
          </p:cNvPr>
          <p:cNvSpPr txBox="1"/>
          <p:nvPr/>
        </p:nvSpPr>
        <p:spPr>
          <a:xfrm>
            <a:off x="1231034" y="3254038"/>
            <a:ext cx="475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4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Popolazione Province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199882B-D863-9464-7505-5049629F8F43}"/>
              </a:ext>
            </a:extLst>
          </p:cNvPr>
          <p:cNvSpPr txBox="1"/>
          <p:nvPr/>
        </p:nvSpPr>
        <p:spPr>
          <a:xfrm>
            <a:off x="1231031" y="3838695"/>
            <a:ext cx="475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5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Import Dati Atenei</a:t>
            </a:r>
            <a:endParaRPr lang="it-IT" dirty="0"/>
          </a:p>
        </p:txBody>
      </p:sp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E077F41-48BB-BA9B-F91C-0A1F66C674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30" b="28984"/>
          <a:stretch/>
        </p:blipFill>
        <p:spPr>
          <a:xfrm>
            <a:off x="6966194" y="2496086"/>
            <a:ext cx="2893317" cy="3302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546C134E-B9D2-F32E-6C97-1EEA4AAC1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979" y="4772151"/>
            <a:ext cx="2825295" cy="1266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625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644F1FA-94CB-CBE2-64EC-28FF54363DDF}"/>
              </a:ext>
            </a:extLst>
          </p:cNvPr>
          <p:cNvSpPr txBox="1"/>
          <p:nvPr/>
        </p:nvSpPr>
        <p:spPr>
          <a:xfrm>
            <a:off x="1231034" y="2669263"/>
            <a:ext cx="4751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3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Popolazione Regioni</a:t>
            </a:r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D7BAEF6-0E55-2DFF-165D-4FE4A31E6DE0}"/>
              </a:ext>
            </a:extLst>
          </p:cNvPr>
          <p:cNvSpPr txBox="1"/>
          <p:nvPr/>
        </p:nvSpPr>
        <p:spPr>
          <a:xfrm>
            <a:off x="1231034" y="3254038"/>
            <a:ext cx="475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4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it-IT" sz="3200" b="0" i="1" u="none" strike="noStrike" kern="1200" cap="none" spc="0" normalizeH="0" baseline="0" noProof="0" dirty="0">
                <a:ln>
                  <a:noFill/>
                </a:ln>
                <a:solidFill>
                  <a:srgbClr val="F1BD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Popolazione Province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199882B-D863-9464-7505-5049629F8F43}"/>
              </a:ext>
            </a:extLst>
          </p:cNvPr>
          <p:cNvSpPr txBox="1"/>
          <p:nvPr/>
        </p:nvSpPr>
        <p:spPr>
          <a:xfrm>
            <a:off x="1231031" y="3838695"/>
            <a:ext cx="475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5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Import Dati Atenei</a:t>
            </a:r>
            <a:endParaRPr lang="it-IT" dirty="0"/>
          </a:p>
        </p:txBody>
      </p:sp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E077F41-48BB-BA9B-F91C-0A1F66C674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30" b="28984"/>
          <a:stretch/>
        </p:blipFill>
        <p:spPr>
          <a:xfrm>
            <a:off x="6966194" y="2496086"/>
            <a:ext cx="2893317" cy="3302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546C134E-B9D2-F32E-6C97-1EEA4AAC10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979" y="4772151"/>
            <a:ext cx="2825295" cy="1266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B170593-1621-AA9A-E442-4409F3C35147}"/>
              </a:ext>
            </a:extLst>
          </p:cNvPr>
          <p:cNvSpPr txBox="1"/>
          <p:nvPr/>
        </p:nvSpPr>
        <p:spPr>
          <a:xfrm>
            <a:off x="1231031" y="2666942"/>
            <a:ext cx="475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6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Definizione del Dataset</a:t>
            </a:r>
            <a:endParaRPr lang="it-IT" dirty="0"/>
          </a:p>
        </p:txBody>
      </p:sp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80D66E1-E162-650A-D519-1EC4107BD3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7" r="17936" b="45248"/>
          <a:stretch/>
        </p:blipFill>
        <p:spPr>
          <a:xfrm>
            <a:off x="838726" y="4298061"/>
            <a:ext cx="3345431" cy="1573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Immagine 25" descr="Immagine che contiene testo&#10;&#10;Descrizione generata automaticamente">
            <a:extLst>
              <a:ext uri="{FF2B5EF4-FFF2-40B4-BE49-F238E27FC236}">
                <a16:creationId xmlns:a16="http://schemas.microsoft.com/office/drawing/2014/main" id="{53351C95-2718-8105-09B2-5B6F3345E2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2" r="31444"/>
          <a:stretch/>
        </p:blipFill>
        <p:spPr>
          <a:xfrm>
            <a:off x="3001892" y="3333870"/>
            <a:ext cx="2744050" cy="1387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magine 2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052D392-CABB-DB37-89F9-E9AA95C212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90" y="2484810"/>
            <a:ext cx="5370784" cy="3574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236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27" name="Immagine 2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052D392-CABB-DB37-89F9-E9AA95C21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90" y="2484810"/>
            <a:ext cx="5370784" cy="3574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B170593-1621-AA9A-E442-4409F3C35147}"/>
              </a:ext>
            </a:extLst>
          </p:cNvPr>
          <p:cNvSpPr txBox="1"/>
          <p:nvPr/>
        </p:nvSpPr>
        <p:spPr>
          <a:xfrm>
            <a:off x="1231031" y="2666942"/>
            <a:ext cx="475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6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Definizione del Dataset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80D66E1-E162-650A-D519-1EC4107BD3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7" r="17936" b="45248"/>
          <a:stretch/>
        </p:blipFill>
        <p:spPr>
          <a:xfrm>
            <a:off x="838726" y="4298061"/>
            <a:ext cx="3345431" cy="1573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Immagine 25" descr="Immagine che contiene testo&#10;&#10;Descrizione generata automaticamente">
            <a:extLst>
              <a:ext uri="{FF2B5EF4-FFF2-40B4-BE49-F238E27FC236}">
                <a16:creationId xmlns:a16="http://schemas.microsoft.com/office/drawing/2014/main" id="{53351C95-2718-8105-09B2-5B6F3345E2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2" r="31444"/>
          <a:stretch/>
        </p:blipFill>
        <p:spPr>
          <a:xfrm>
            <a:off x="3001892" y="3333870"/>
            <a:ext cx="2744050" cy="1387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25BE252-FFF8-08DE-8026-1F1FD6888D6A}"/>
              </a:ext>
            </a:extLst>
          </p:cNvPr>
          <p:cNvSpPr txBox="1"/>
          <p:nvPr/>
        </p:nvSpPr>
        <p:spPr>
          <a:xfrm>
            <a:off x="1231034" y="3254038"/>
            <a:ext cx="475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7</a:t>
            </a:r>
            <a:r>
              <a:rPr lang="it-IT" dirty="0">
                <a:solidFill>
                  <a:prstClr val="black"/>
                </a:solidFill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Stampa del Dataset su Excel</a:t>
            </a:r>
            <a:endParaRPr lang="it-IT" sz="3200" dirty="0"/>
          </a:p>
        </p:txBody>
      </p:sp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248120-AA39-5372-316D-B2C091BDDD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386" y="4194136"/>
            <a:ext cx="5472917" cy="1306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magine 13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6FA24ECB-B0BE-BFC5-5108-CFCDF0C862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12" y="4898393"/>
            <a:ext cx="1779423" cy="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B170593-1621-AA9A-E442-4409F3C35147}"/>
              </a:ext>
            </a:extLst>
          </p:cNvPr>
          <p:cNvSpPr txBox="1"/>
          <p:nvPr/>
        </p:nvSpPr>
        <p:spPr>
          <a:xfrm>
            <a:off x="1231031" y="2666942"/>
            <a:ext cx="4751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it-IT" sz="3200" b="1" i="1" u="none" strike="noStrike" kern="1200" cap="none" spc="0" normalizeH="0" baseline="0" noProof="0" dirty="0">
                <a:ln>
                  <a:noFill/>
                </a:ln>
                <a:solidFill>
                  <a:srgbClr val="8052CE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+mn-cs"/>
              </a:rPr>
              <a:t>-  6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Definizione del Dataset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25BE252-FFF8-08DE-8026-1F1FD6888D6A}"/>
              </a:ext>
            </a:extLst>
          </p:cNvPr>
          <p:cNvSpPr txBox="1"/>
          <p:nvPr/>
        </p:nvSpPr>
        <p:spPr>
          <a:xfrm>
            <a:off x="1231034" y="3254038"/>
            <a:ext cx="475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7</a:t>
            </a:r>
            <a:r>
              <a:rPr lang="it-IT" dirty="0">
                <a:solidFill>
                  <a:prstClr val="black"/>
                </a:solidFill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Stampa del Dataset su Excel</a:t>
            </a:r>
            <a:endParaRPr lang="it-IT" sz="3200" dirty="0"/>
          </a:p>
        </p:txBody>
      </p:sp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248120-AA39-5372-316D-B2C091BDDD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386" y="4194136"/>
            <a:ext cx="5472917" cy="1306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521C7558-5FB5-4161-0E8F-263E93CF31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420" b="1250"/>
          <a:stretch/>
        </p:blipFill>
        <p:spPr>
          <a:xfrm>
            <a:off x="5647024" y="3108966"/>
            <a:ext cx="5472918" cy="2662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magine 11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0B51D683-EE85-98A5-A699-8B61EE1CEE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12" y="4898393"/>
            <a:ext cx="1779423" cy="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1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7 L -0.01653 -0.146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-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71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0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783A25A-E8B0-0D22-2DFA-C6378102D601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B22BF00-C508-B8DE-57E9-EB85629A8A13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3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A5F97A7-9CC1-ABCB-4071-C60195BAF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C21A0AF7-DE5D-169D-E796-0C4B0241D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8AB0F7E-48B5-FB34-6125-6CDA1D336B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95A2A-E5FA-352F-5010-147A8FB0ED0F}"/>
              </a:ext>
            </a:extLst>
          </p:cNvPr>
          <p:cNvSpPr txBox="1"/>
          <p:nvPr/>
        </p:nvSpPr>
        <p:spPr>
          <a:xfrm>
            <a:off x="240147" y="1566572"/>
            <a:ext cx="56155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1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Costruzione del Dataset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25BE252-FFF8-08DE-8026-1F1FD6888D6A}"/>
              </a:ext>
            </a:extLst>
          </p:cNvPr>
          <p:cNvSpPr txBox="1"/>
          <p:nvPr/>
        </p:nvSpPr>
        <p:spPr>
          <a:xfrm>
            <a:off x="1081902" y="2255081"/>
            <a:ext cx="4751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-  7</a:t>
            </a:r>
            <a:r>
              <a:rPr lang="it-IT" dirty="0">
                <a:solidFill>
                  <a:prstClr val="black"/>
                </a:solidFill>
              </a:rPr>
              <a:t>   </a:t>
            </a:r>
            <a:r>
              <a:rPr lang="it-IT" sz="3200" i="1" dirty="0">
                <a:solidFill>
                  <a:srgbClr val="F1BDFF"/>
                </a:solidFill>
                <a:latin typeface="Bahnschrift SemiBold Condensed" panose="020B0502040204020203" pitchFamily="34" charset="0"/>
              </a:rPr>
              <a:t>Stampa del Dataset su Excel</a:t>
            </a:r>
            <a:endParaRPr lang="it-IT" sz="3200" dirty="0"/>
          </a:p>
        </p:txBody>
      </p:sp>
      <p:pic>
        <p:nvPicPr>
          <p:cNvPr id="22" name="Video 7">
            <a:hlinkClick r:id="" action="ppaction://media"/>
            <a:extLst>
              <a:ext uri="{FF2B5EF4-FFF2-40B4-BE49-F238E27FC236}">
                <a16:creationId xmlns:a16="http://schemas.microsoft.com/office/drawing/2014/main" id="{EE25E932-DF56-093A-599A-BE173F0191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420" b="1250"/>
          <a:stretch/>
        </p:blipFill>
        <p:spPr>
          <a:xfrm>
            <a:off x="5647024" y="3108966"/>
            <a:ext cx="5472918" cy="2662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magine 15" descr="Immagine che contiene testo, segnale, clipart&#10;&#10;Descrizione generata automaticamente">
            <a:extLst>
              <a:ext uri="{FF2B5EF4-FFF2-40B4-BE49-F238E27FC236}">
                <a16:creationId xmlns:a16="http://schemas.microsoft.com/office/drawing/2014/main" id="{12F69766-3D16-A63E-8D19-C6E1B0C091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12" y="4898393"/>
            <a:ext cx="1779423" cy="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2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49" repeatCount="indefinite" fill="remove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  <p:bldLst>
      <p:bldP spid="19" grpId="0"/>
      <p:bldP spid="2" grpId="0" animBg="1"/>
      <p:bldP spid="9" grpId="0"/>
      <p:bldP spid="10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36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19E230C-D9CB-6773-3C8F-BA41EB3CC620}"/>
              </a:ext>
            </a:extLst>
          </p:cNvPr>
          <p:cNvSpPr txBox="1"/>
          <p:nvPr/>
        </p:nvSpPr>
        <p:spPr>
          <a:xfrm>
            <a:off x="1161021" y="2674947"/>
            <a:ext cx="35956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 err="1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Pre</a:t>
            </a:r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Costruzione Istanze di Test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B92B67D-3F2D-8DD1-2DFC-3B539A492C81}"/>
                  </a:ext>
                </a:extLst>
              </p:cNvPr>
              <p:cNvSpPr txBox="1"/>
              <p:nvPr/>
            </p:nvSpPr>
            <p:spPr>
              <a:xfrm>
                <a:off x="909324" y="4833156"/>
                <a:ext cx="4145872" cy="11436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 i="1" smtClean="0">
                          <a:solidFill>
                            <a:srgbClr val="0C7C63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it-IT" sz="3600" b="1" i="1">
                          <a:solidFill>
                            <a:srgbClr val="0C7C63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3600" b="1" i="0">
                          <a:solidFill>
                            <a:srgbClr val="0C7C6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600" b="1" i="1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it-IT" sz="3600" b="1" i="0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3600" b="1" i="0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it-IT" sz="3600" b="1" i="0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600" b="1" i="0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3600" b="1" i="1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b="1" i="1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it-IT" sz="3600" b="1" i="1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it-IT" sz="3600" b="1" i="0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sz="3600" b="1" i="0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nary>
                          <m:r>
                            <a:rPr lang="it-IT" sz="3600" b="1" i="0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it-IT" sz="3600" b="1" i="1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it-IT" sz="3600" b="1" i="0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3600" b="1" i="0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it-IT" b="1" dirty="0">
                  <a:solidFill>
                    <a:srgbClr val="0C7C63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DB92B67D-3F2D-8DD1-2DFC-3B539A492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24" y="4833156"/>
                <a:ext cx="4145872" cy="11436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D6116884-4057-12ED-111D-B0B9B0BD46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23" y="2454358"/>
            <a:ext cx="4315232" cy="3615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5F3C717-4D98-24B4-42DA-A4A3B14DE4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819" y="2596092"/>
            <a:ext cx="2035563" cy="2953862"/>
          </a:xfrm>
          <a:prstGeom prst="rect">
            <a:avLst/>
          </a:prstGeom>
        </p:spPr>
      </p:pic>
      <p:pic>
        <p:nvPicPr>
          <p:cNvPr id="17" name="Immagine 16" descr="Immagine che contiene testo, ricevuta&#10;&#10;Descrizione generata automaticamente">
            <a:extLst>
              <a:ext uri="{FF2B5EF4-FFF2-40B4-BE49-F238E27FC236}">
                <a16:creationId xmlns:a16="http://schemas.microsoft.com/office/drawing/2014/main" id="{43220177-31EF-63E1-6ED9-A2318748ED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06" y="2596092"/>
            <a:ext cx="2410535" cy="2953862"/>
          </a:xfrm>
          <a:prstGeom prst="rect">
            <a:avLst/>
          </a:prstGeom>
        </p:spPr>
      </p:pic>
      <p:pic>
        <p:nvPicPr>
          <p:cNvPr id="18" name="Immagine 17" descr="Immagine che contiene testo, ricevuta&#10;&#10;Descrizione generata automaticamente">
            <a:extLst>
              <a:ext uri="{FF2B5EF4-FFF2-40B4-BE49-F238E27FC236}">
                <a16:creationId xmlns:a16="http://schemas.microsoft.com/office/drawing/2014/main" id="{DFC3B398-7EE4-BB18-B0C1-80C45DD22A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562" y="2596092"/>
            <a:ext cx="2119914" cy="2808887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44656F31-61AF-7DFA-C55D-9F9CF3EA0011}"/>
              </a:ext>
            </a:extLst>
          </p:cNvPr>
          <p:cNvSpPr/>
          <p:nvPr/>
        </p:nvSpPr>
        <p:spPr>
          <a:xfrm>
            <a:off x="7135760" y="3920150"/>
            <a:ext cx="2035563" cy="772985"/>
          </a:xfrm>
          <a:prstGeom prst="rect">
            <a:avLst/>
          </a:prstGeom>
          <a:noFill/>
          <a:ln w="57150"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242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1306 -3.33333E-6 C 0.18906 -3.33333E-6 0.26133 -0.07662 0.26133 -0.13865 L 0.26133 -0.27708 " pathEditMode="relative" rAng="0" ptsTypes="AAAA">
                                      <p:cBhvr>
                                        <p:cTn id="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60" y="-1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 uiExpand="1" build="allAtOnce"/>
      <p:bldP spid="11" grpId="0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19E230C-D9CB-6773-3C8F-BA41EB3CC620}"/>
              </a:ext>
            </a:extLst>
          </p:cNvPr>
          <p:cNvSpPr txBox="1"/>
          <p:nvPr/>
        </p:nvSpPr>
        <p:spPr>
          <a:xfrm>
            <a:off x="1161021" y="2674947"/>
            <a:ext cx="35956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 err="1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Pre</a:t>
            </a:r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Costruzione Istanze di Test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C5F3C717-4D98-24B4-42DA-A4A3B14DE4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819" y="2596092"/>
            <a:ext cx="2035563" cy="2953862"/>
          </a:xfrm>
          <a:prstGeom prst="rect">
            <a:avLst/>
          </a:prstGeom>
        </p:spPr>
      </p:pic>
      <p:pic>
        <p:nvPicPr>
          <p:cNvPr id="17" name="Immagine 16" descr="Immagine che contiene testo, ricevuta&#10;&#10;Descrizione generata automaticamente">
            <a:extLst>
              <a:ext uri="{FF2B5EF4-FFF2-40B4-BE49-F238E27FC236}">
                <a16:creationId xmlns:a16="http://schemas.microsoft.com/office/drawing/2014/main" id="{43220177-31EF-63E1-6ED9-A2318748ED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06" y="2596092"/>
            <a:ext cx="2410535" cy="2953862"/>
          </a:xfrm>
          <a:prstGeom prst="rect">
            <a:avLst/>
          </a:prstGeom>
        </p:spPr>
      </p:pic>
      <p:pic>
        <p:nvPicPr>
          <p:cNvPr id="18" name="Immagine 17" descr="Immagine che contiene testo, ricevuta&#10;&#10;Descrizione generata automaticamente">
            <a:extLst>
              <a:ext uri="{FF2B5EF4-FFF2-40B4-BE49-F238E27FC236}">
                <a16:creationId xmlns:a16="http://schemas.microsoft.com/office/drawing/2014/main" id="{DFC3B398-7EE4-BB18-B0C1-80C45DD22A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562" y="2596092"/>
            <a:ext cx="2119914" cy="2808887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44656F31-61AF-7DFA-C55D-9F9CF3EA0011}"/>
              </a:ext>
            </a:extLst>
          </p:cNvPr>
          <p:cNvSpPr/>
          <p:nvPr/>
        </p:nvSpPr>
        <p:spPr>
          <a:xfrm>
            <a:off x="7135760" y="3920150"/>
            <a:ext cx="2035563" cy="772985"/>
          </a:xfrm>
          <a:prstGeom prst="rect">
            <a:avLst/>
          </a:prstGeom>
          <a:noFill/>
          <a:ln w="57150"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243FD1C-A1D3-DB82-E21D-E1838CF1C525}"/>
              </a:ext>
            </a:extLst>
          </p:cNvPr>
          <p:cNvSpPr txBox="1"/>
          <p:nvPr/>
        </p:nvSpPr>
        <p:spPr>
          <a:xfrm>
            <a:off x="1161020" y="4183052"/>
            <a:ext cx="3595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One Hot Encoding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4E670E-5389-9BD7-A684-24043CE626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399" y="2781922"/>
            <a:ext cx="5696548" cy="2435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EE2F7696-6DF0-22F6-750B-74523E6589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0274" y="2799328"/>
            <a:ext cx="6412402" cy="2823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F1617524-80FB-6332-7032-34DAF49AA73F}"/>
                  </a:ext>
                </a:extLst>
              </p:cNvPr>
              <p:cNvSpPr txBox="1"/>
              <p:nvPr/>
            </p:nvSpPr>
            <p:spPr>
              <a:xfrm>
                <a:off x="909324" y="4833156"/>
                <a:ext cx="4145872" cy="11436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1" i="1" smtClean="0">
                          <a:solidFill>
                            <a:srgbClr val="0C7C63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it-IT" sz="3600" b="1" i="1">
                          <a:solidFill>
                            <a:srgbClr val="0C7C63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it-IT" sz="3600" b="1" i="0">
                          <a:solidFill>
                            <a:srgbClr val="0C7C6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600" b="1" i="1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it-IT" sz="3600" b="1" i="0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3600" b="1" i="0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it-IT" sz="3600" b="1" i="0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3600" b="1" i="0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3600" b="1" i="1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3600" b="1" i="1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it-IT" sz="3600" b="1" i="1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it-IT" sz="3600" b="1" i="0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sz="3600" b="1" i="0">
                                      <a:solidFill>
                                        <a:srgbClr val="0C7C63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nary>
                          <m:r>
                            <a:rPr lang="it-IT" sz="3600" b="1" i="0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it-IT" sz="3600" b="1" i="1">
                                  <a:solidFill>
                                    <a:srgbClr val="0C7C63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it-IT" sz="3600" b="1" i="1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it-IT" sz="3600" b="1" i="0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3600" b="1" i="0">
                              <a:solidFill>
                                <a:srgbClr val="0C7C63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it-IT" b="1" dirty="0">
                  <a:solidFill>
                    <a:srgbClr val="0C7C63"/>
                  </a:solidFill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F1617524-80FB-6332-7032-34DAF49AA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24" y="4833156"/>
                <a:ext cx="4145872" cy="11436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57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EE2F7696-6DF0-22F6-750B-74523E658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6475" y="2883838"/>
            <a:ext cx="6192994" cy="2726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19E230C-D9CB-6773-3C8F-BA41EB3CC620}"/>
              </a:ext>
            </a:extLst>
          </p:cNvPr>
          <p:cNvSpPr txBox="1"/>
          <p:nvPr/>
        </p:nvSpPr>
        <p:spPr>
          <a:xfrm>
            <a:off x="1161021" y="2674947"/>
            <a:ext cx="35956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 err="1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Pre</a:t>
            </a:r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Costruzione Istanze di Test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243FD1C-A1D3-DB82-E21D-E1838CF1C525}"/>
              </a:ext>
            </a:extLst>
          </p:cNvPr>
          <p:cNvSpPr txBox="1"/>
          <p:nvPr/>
        </p:nvSpPr>
        <p:spPr>
          <a:xfrm>
            <a:off x="1161020" y="4183052"/>
            <a:ext cx="3595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One Hot Encoding</a:t>
            </a:r>
            <a:endParaRPr lang="it-IT" sz="1400" b="1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BF0BB26-8440-461E-1742-AC9AEEC738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91"/>
          <a:stretch/>
        </p:blipFill>
        <p:spPr>
          <a:xfrm>
            <a:off x="5548763" y="3056661"/>
            <a:ext cx="5780702" cy="574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EC1CAA2-2FFE-8865-54E9-39ED1E0F20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1" b="43400"/>
          <a:stretch/>
        </p:blipFill>
        <p:spPr>
          <a:xfrm>
            <a:off x="5548762" y="3586658"/>
            <a:ext cx="5780703" cy="574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EAD465D-A1FB-EB75-9461-CD163970718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8"/>
          <a:stretch/>
        </p:blipFill>
        <p:spPr>
          <a:xfrm>
            <a:off x="5548759" y="4141913"/>
            <a:ext cx="5780706" cy="809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DFB1278-BC04-8B0C-C5B2-175A64039582}"/>
              </a:ext>
            </a:extLst>
          </p:cNvPr>
          <p:cNvSpPr txBox="1"/>
          <p:nvPr/>
        </p:nvSpPr>
        <p:spPr>
          <a:xfrm>
            <a:off x="1161019" y="2669149"/>
            <a:ext cx="35956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Trainc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C95058A-FEA6-1E3E-176E-72F079105067}"/>
              </a:ext>
            </a:extLst>
          </p:cNvPr>
          <p:cNvSpPr/>
          <p:nvPr/>
        </p:nvSpPr>
        <p:spPr>
          <a:xfrm>
            <a:off x="1493822" y="3961811"/>
            <a:ext cx="1910281" cy="1508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504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  <p:bldP spid="27" grpId="0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A44A657-4717-C238-E96D-A05D47594C7C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Scelta dei Dati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3449493-DDD7-E746-43BD-0BA27DDD67F3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5B86ADD-B49B-3245-8BF8-64558167C6D9}"/>
              </a:ext>
            </a:extLst>
          </p:cNvPr>
          <p:cNvSpPr txBox="1"/>
          <p:nvPr/>
        </p:nvSpPr>
        <p:spPr>
          <a:xfrm>
            <a:off x="5296102" y="2542848"/>
            <a:ext cx="605830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Fasi di Sviluppo :</a:t>
            </a:r>
            <a:endParaRPr lang="it-IT" sz="3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dirty="0"/>
              <a:t>  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Scelta dei Dati e Progettazione del Database</a:t>
            </a:r>
          </a:p>
          <a:p>
            <a:endParaRPr lang="it-IT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dirty="0"/>
              <a:t>   </a:t>
            </a:r>
            <a:r>
              <a:rPr lang="it-IT" sz="2400" b="1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Data Analysis</a:t>
            </a:r>
          </a:p>
          <a:p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-  3 </a:t>
            </a:r>
            <a:r>
              <a:rPr lang="it-IT" dirty="0"/>
              <a:t>   </a:t>
            </a:r>
            <a:r>
              <a:rPr lang="it-IT" sz="2400" i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CAB3C130-8087-D931-9B95-DA3981CC5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2A9AE92-2999-5322-5D71-8288113CA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2941B276-38C0-7E0C-CC3B-D59E53B53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pic>
        <p:nvPicPr>
          <p:cNvPr id="7" name="Immagine 6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0311EB68-46C8-4150-25CE-7C5FDC11E7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2916123" y="2933118"/>
            <a:ext cx="1736369" cy="173636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8247FF6-62BE-005E-4A40-279B348065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2823">
            <a:off x="1358542" y="3190821"/>
            <a:ext cx="3450360" cy="1802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203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09974 3.33333E-6 C 0.14427 3.33333E-6 0.19948 -0.08797 0.19948 -0.1588 L 0.19948 -0.3176 " pathEditMode="relative" rAng="0" ptsTypes="AAAA">
                                      <p:cBhvr>
                                        <p:cTn id="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74" y="-1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  <p:bldP spid="11" grpId="0" uiExpand="1" build="p"/>
      <p:bldP spid="11" grpId="1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BF0BB26-8440-461E-1742-AC9AEEC738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91"/>
          <a:stretch/>
        </p:blipFill>
        <p:spPr>
          <a:xfrm>
            <a:off x="5548763" y="3056661"/>
            <a:ext cx="5780702" cy="574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EC1CAA2-2FFE-8865-54E9-39ED1E0F20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1" b="43400"/>
          <a:stretch/>
        </p:blipFill>
        <p:spPr>
          <a:xfrm>
            <a:off x="5548762" y="3586658"/>
            <a:ext cx="5780703" cy="574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EAD465D-A1FB-EB75-9461-CD16397071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8"/>
          <a:stretch/>
        </p:blipFill>
        <p:spPr>
          <a:xfrm>
            <a:off x="5548759" y="4141913"/>
            <a:ext cx="5780706" cy="809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953FB9A9-BEA9-2F15-33EA-08504AF84A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28"/>
          <a:stretch/>
        </p:blipFill>
        <p:spPr>
          <a:xfrm>
            <a:off x="6292158" y="3331414"/>
            <a:ext cx="5037307" cy="1161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DAB32EB-D0FF-47BE-4D74-629A364FE1EA}"/>
              </a:ext>
            </a:extLst>
          </p:cNvPr>
          <p:cNvSpPr txBox="1"/>
          <p:nvPr/>
        </p:nvSpPr>
        <p:spPr>
          <a:xfrm>
            <a:off x="1161019" y="2669149"/>
            <a:ext cx="35956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Trainc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F5CE9626-758F-31B1-24C1-46AC3C2CD415}"/>
              </a:ext>
            </a:extLst>
          </p:cNvPr>
          <p:cNvSpPr/>
          <p:nvPr/>
        </p:nvSpPr>
        <p:spPr>
          <a:xfrm>
            <a:off x="1493822" y="3961811"/>
            <a:ext cx="1910281" cy="1508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D26D90BE-08F2-51D8-A66A-E801A63E72DE}"/>
              </a:ext>
            </a:extLst>
          </p:cNvPr>
          <p:cNvSpPr/>
          <p:nvPr/>
        </p:nvSpPr>
        <p:spPr>
          <a:xfrm>
            <a:off x="1379042" y="4313386"/>
            <a:ext cx="1910281" cy="1508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068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ED385B1E-BE7C-AC84-44D7-485D413F82DA}"/>
              </a:ext>
            </a:extLst>
          </p:cNvPr>
          <p:cNvSpPr txBox="1"/>
          <p:nvPr/>
        </p:nvSpPr>
        <p:spPr>
          <a:xfrm>
            <a:off x="1161019" y="2669149"/>
            <a:ext cx="35956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Re-Train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- 6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Predizione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953FB9A9-BEA9-2F15-33EA-08504AF84A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28"/>
          <a:stretch/>
        </p:blipFill>
        <p:spPr>
          <a:xfrm>
            <a:off x="6292158" y="3331414"/>
            <a:ext cx="5037307" cy="1161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AA423E32-B08E-CF68-B4F2-ED7C091606F4}"/>
              </a:ext>
            </a:extLst>
          </p:cNvPr>
          <p:cNvSpPr/>
          <p:nvPr/>
        </p:nvSpPr>
        <p:spPr>
          <a:xfrm>
            <a:off x="1530035" y="4351110"/>
            <a:ext cx="1910281" cy="1508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4BFABC5C-BBC5-80C2-E3CF-FE68EFEBAFAF}"/>
              </a:ext>
            </a:extLst>
          </p:cNvPr>
          <p:cNvSpPr/>
          <p:nvPr/>
        </p:nvSpPr>
        <p:spPr>
          <a:xfrm>
            <a:off x="1279454" y="4655853"/>
            <a:ext cx="1910281" cy="1508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" name="Immagine 29" descr="Immagine che contiene testo&#10;&#10;Descrizione generata automaticamente">
            <a:extLst>
              <a:ext uri="{FF2B5EF4-FFF2-40B4-BE49-F238E27FC236}">
                <a16:creationId xmlns:a16="http://schemas.microsoft.com/office/drawing/2014/main" id="{C070E5F3-F2DC-6907-C756-E0F75A0975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32"/>
          <a:stretch/>
        </p:blipFill>
        <p:spPr>
          <a:xfrm>
            <a:off x="6658396" y="2810119"/>
            <a:ext cx="4372585" cy="1233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Immagine 30" descr="Immagine che contiene testo&#10;&#10;Descrizione generata automaticamente">
            <a:extLst>
              <a:ext uri="{FF2B5EF4-FFF2-40B4-BE49-F238E27FC236}">
                <a16:creationId xmlns:a16="http://schemas.microsoft.com/office/drawing/2014/main" id="{EFE307A5-420E-F427-4FA9-D86D575E07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2"/>
          <a:stretch/>
        </p:blipFill>
        <p:spPr>
          <a:xfrm>
            <a:off x="6658396" y="4338008"/>
            <a:ext cx="4372585" cy="1233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081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5A33087-3ECC-86BE-D3C4-D1B3586B71B3}"/>
              </a:ext>
            </a:extLst>
          </p:cNvPr>
          <p:cNvSpPr txBox="1"/>
          <p:nvPr/>
        </p:nvSpPr>
        <p:spPr>
          <a:xfrm>
            <a:off x="1161019" y="2669149"/>
            <a:ext cx="35956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Re-Train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- 6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Predizione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A423E32-B08E-CF68-B4F2-ED7C091606F4}"/>
              </a:ext>
            </a:extLst>
          </p:cNvPr>
          <p:cNvSpPr/>
          <p:nvPr/>
        </p:nvSpPr>
        <p:spPr>
          <a:xfrm>
            <a:off x="1397889" y="4655853"/>
            <a:ext cx="1910281" cy="1508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4BFABC5C-BBC5-80C2-E3CF-FE68EFEBAFAF}"/>
              </a:ext>
            </a:extLst>
          </p:cNvPr>
          <p:cNvSpPr/>
          <p:nvPr/>
        </p:nvSpPr>
        <p:spPr>
          <a:xfrm>
            <a:off x="1279454" y="5024673"/>
            <a:ext cx="1910281" cy="1139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93C783B-C112-5F7E-7B78-8532727B0D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32"/>
          <a:stretch/>
        </p:blipFill>
        <p:spPr>
          <a:xfrm>
            <a:off x="6658396" y="2810119"/>
            <a:ext cx="4372585" cy="1233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B25A5FF0-E11E-4312-EABC-F1004DABB3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2"/>
          <a:stretch/>
        </p:blipFill>
        <p:spPr>
          <a:xfrm>
            <a:off x="6658396" y="4338008"/>
            <a:ext cx="4372585" cy="1233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80039BC-247A-E760-043B-BD33DC36AB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79"/>
          <a:stretch/>
        </p:blipFill>
        <p:spPr>
          <a:xfrm>
            <a:off x="6712610" y="2797868"/>
            <a:ext cx="4286848" cy="126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C0F42A78-8F79-78F1-AD13-283D4CAE6A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56" b="2323"/>
          <a:stretch/>
        </p:blipFill>
        <p:spPr>
          <a:xfrm>
            <a:off x="6712610" y="4317390"/>
            <a:ext cx="4286848" cy="126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493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4FDD2B2-EDF4-3247-4C9F-8E2104A056DF}"/>
              </a:ext>
            </a:extLst>
          </p:cNvPr>
          <p:cNvSpPr txBox="1"/>
          <p:nvPr/>
        </p:nvSpPr>
        <p:spPr>
          <a:xfrm>
            <a:off x="1161019" y="2669149"/>
            <a:ext cx="35956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Re-Train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- 6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Predizione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A423E32-B08E-CF68-B4F2-ED7C091606F4}"/>
              </a:ext>
            </a:extLst>
          </p:cNvPr>
          <p:cNvSpPr/>
          <p:nvPr/>
        </p:nvSpPr>
        <p:spPr>
          <a:xfrm>
            <a:off x="1397889" y="5060887"/>
            <a:ext cx="1910281" cy="9687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72BB6F75-D6AF-BE1D-B1E0-E3F64F4569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79"/>
          <a:stretch/>
        </p:blipFill>
        <p:spPr>
          <a:xfrm>
            <a:off x="6712610" y="2797868"/>
            <a:ext cx="4286848" cy="126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A568A828-37F7-07B5-BB5C-ECBE7E5651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56" b="2323"/>
          <a:stretch/>
        </p:blipFill>
        <p:spPr>
          <a:xfrm>
            <a:off x="6712610" y="4317390"/>
            <a:ext cx="4286848" cy="1262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1706917F-9136-B843-652D-2F8A017A04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1691"/>
            <a:ext cx="5258534" cy="876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9ADF285-F974-2D7B-0027-BDDAF2E58443}"/>
              </a:ext>
            </a:extLst>
          </p:cNvPr>
          <p:cNvSpPr/>
          <p:nvPr/>
        </p:nvSpPr>
        <p:spPr>
          <a:xfrm>
            <a:off x="1279454" y="5377758"/>
            <a:ext cx="1910281" cy="78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180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F0C50B6-D3BD-F3BB-934F-4F68629E93A8}"/>
              </a:ext>
            </a:extLst>
          </p:cNvPr>
          <p:cNvSpPr txBox="1"/>
          <p:nvPr/>
        </p:nvSpPr>
        <p:spPr>
          <a:xfrm>
            <a:off x="1161019" y="2669149"/>
            <a:ext cx="35956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Re-Train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- 6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Predizione</a:t>
            </a:r>
          </a:p>
        </p:txBody>
      </p:sp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1C10A36B-74FE-CB93-48B3-8D13CAD849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1691"/>
            <a:ext cx="5258534" cy="876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1710055B-3417-09E0-3E20-9906A4E217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93"/>
          <a:stretch/>
        </p:blipFill>
        <p:spPr>
          <a:xfrm>
            <a:off x="6712611" y="2899414"/>
            <a:ext cx="4154904" cy="1197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1003D5B-5243-8CC6-E8AF-573DCEABCA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24"/>
          <a:stretch/>
        </p:blipFill>
        <p:spPr>
          <a:xfrm>
            <a:off x="6712610" y="4303522"/>
            <a:ext cx="4154904" cy="1157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EF4B9214-39CD-83C9-7500-0A86FACF171C}"/>
              </a:ext>
            </a:extLst>
          </p:cNvPr>
          <p:cNvSpPr/>
          <p:nvPr/>
        </p:nvSpPr>
        <p:spPr>
          <a:xfrm>
            <a:off x="1279454" y="5377758"/>
            <a:ext cx="1910281" cy="78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343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F0C50B6-D3BD-F3BB-934F-4F68629E93A8}"/>
              </a:ext>
            </a:extLst>
          </p:cNvPr>
          <p:cNvSpPr txBox="1"/>
          <p:nvPr/>
        </p:nvSpPr>
        <p:spPr>
          <a:xfrm>
            <a:off x="1161019" y="2669149"/>
            <a:ext cx="35956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Re-Train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- 6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Predizione</a:t>
            </a: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1710055B-3417-09E0-3E20-9906A4E217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93"/>
          <a:stretch/>
        </p:blipFill>
        <p:spPr>
          <a:xfrm>
            <a:off x="6712611" y="2899414"/>
            <a:ext cx="4154904" cy="1197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1003D5B-5243-8CC6-E8AF-573DCEABCA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24"/>
          <a:stretch/>
        </p:blipFill>
        <p:spPr>
          <a:xfrm>
            <a:off x="6712610" y="4303522"/>
            <a:ext cx="4154904" cy="1157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EF4B9214-39CD-83C9-7500-0A86FACF171C}"/>
              </a:ext>
            </a:extLst>
          </p:cNvPr>
          <p:cNvSpPr/>
          <p:nvPr/>
        </p:nvSpPr>
        <p:spPr>
          <a:xfrm>
            <a:off x="1279454" y="5377758"/>
            <a:ext cx="1910281" cy="78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0ABC194B-8E5F-9D20-A028-7EC1301A92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73" y="3989181"/>
            <a:ext cx="4891887" cy="1668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CEEECE43-7451-1636-C265-F63810CEE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73" y="2897076"/>
            <a:ext cx="4256477" cy="71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658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3" name="Immagine 12" descr="Immagine che contiene testo, interni, screenshot&#10;&#10;Descrizione generata automaticamente">
            <a:extLst>
              <a:ext uri="{FF2B5EF4-FFF2-40B4-BE49-F238E27FC236}">
                <a16:creationId xmlns:a16="http://schemas.microsoft.com/office/drawing/2014/main" id="{0ABC194B-8E5F-9D20-A028-7EC1301A9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73" y="3989181"/>
            <a:ext cx="4891887" cy="1668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F0C50B6-D3BD-F3BB-934F-4F68629E93A8}"/>
              </a:ext>
            </a:extLst>
          </p:cNvPr>
          <p:cNvSpPr txBox="1"/>
          <p:nvPr/>
        </p:nvSpPr>
        <p:spPr>
          <a:xfrm>
            <a:off x="1161019" y="2669149"/>
            <a:ext cx="35956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Re-Train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- 6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Predizione</a:t>
            </a:r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CEEECE43-7451-1636-C265-F63810CEE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73" y="2897076"/>
            <a:ext cx="4256477" cy="71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84E5888-BB05-E4D6-52D2-3FA6675E0B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7"/>
          <a:stretch/>
        </p:blipFill>
        <p:spPr>
          <a:xfrm>
            <a:off x="6680724" y="2495781"/>
            <a:ext cx="4651551" cy="351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1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17252F6-8A89-4D4D-BEF5-AFE9EB3C65B0}"/>
              </a:ext>
            </a:extLst>
          </p:cNvPr>
          <p:cNvSpPr/>
          <p:nvPr/>
        </p:nvSpPr>
        <p:spPr>
          <a:xfrm>
            <a:off x="586962" y="590550"/>
            <a:ext cx="11018076" cy="5695950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4" y="663364"/>
            <a:ext cx="3099422" cy="11020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A93C507-F214-3A31-F185-07A69A475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5B6721C-1F58-C7FD-9E95-06D9F5866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9322"/>
            <a:ext cx="1736369" cy="172710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3423E-D4E0-BD77-B480-479210965A65}"/>
              </a:ext>
            </a:extLst>
          </p:cNvPr>
          <p:cNvSpPr txBox="1"/>
          <p:nvPr/>
        </p:nvSpPr>
        <p:spPr>
          <a:xfrm>
            <a:off x="6960360" y="1622876"/>
            <a:ext cx="46446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3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Modello Predittivo</a:t>
            </a:r>
            <a:endParaRPr lang="it-IT" sz="4300" b="1" i="1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84E5888-BB05-E4D6-52D2-3FA6675E0B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7"/>
          <a:stretch/>
        </p:blipFill>
        <p:spPr>
          <a:xfrm>
            <a:off x="6680724" y="2495781"/>
            <a:ext cx="4651551" cy="3516833"/>
          </a:xfrm>
          <a:prstGeom prst="rect">
            <a:avLst/>
          </a:prstGeom>
        </p:spPr>
      </p:pic>
      <p:pic>
        <p:nvPicPr>
          <p:cNvPr id="12" name="Immagine 1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615580B-094D-8A50-4B3B-F6D86612C9F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18"/>
          <a:stretch/>
        </p:blipFill>
        <p:spPr>
          <a:xfrm>
            <a:off x="1487676" y="1516335"/>
            <a:ext cx="6934914" cy="3972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magine 1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9A3D6AD-6892-2D9E-33FE-ED666E2FA6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27" r="1029"/>
          <a:stretch/>
        </p:blipFill>
        <p:spPr>
          <a:xfrm>
            <a:off x="8479660" y="1516335"/>
            <a:ext cx="2009775" cy="3972479"/>
          </a:xfrm>
          <a:prstGeom prst="rect">
            <a:avLst/>
          </a:prstGeom>
          <a:ln w="57150">
            <a:solidFill>
              <a:srgbClr val="4AADA8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F0C50B6-D3BD-F3BB-934F-4F68629E93A8}"/>
              </a:ext>
            </a:extLst>
          </p:cNvPr>
          <p:cNvSpPr txBox="1"/>
          <p:nvPr/>
        </p:nvSpPr>
        <p:spPr>
          <a:xfrm>
            <a:off x="1161019" y="2669149"/>
            <a:ext cx="35956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Processing :</a:t>
            </a:r>
            <a:endParaRPr lang="it-IT" sz="2800" b="1" i="1" u="sng" dirty="0">
              <a:solidFill>
                <a:srgbClr val="0C7C63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- 1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Split e Scaling del Dataset</a:t>
            </a: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- 2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Training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- 3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 err="1">
                <a:solidFill>
                  <a:srgbClr val="4AADA8"/>
                </a:solidFill>
                <a:latin typeface="Bahnschrift SemiBold Condensed" panose="020B0502040204020203" pitchFamily="34" charset="0"/>
              </a:rPr>
              <a:t>Validation</a:t>
            </a:r>
            <a:endParaRPr lang="it-IT" sz="2400" i="1" dirty="0">
              <a:solidFill>
                <a:srgbClr val="4AADA8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- 4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Test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- 5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Re-Train</a:t>
            </a:r>
          </a:p>
          <a:p>
            <a:r>
              <a:rPr lang="it-IT" sz="2400" b="1" i="1" dirty="0">
                <a:solidFill>
                  <a:srgbClr val="0C7C63"/>
                </a:solidFill>
                <a:latin typeface="Bahnschrift SemiBold Condensed" panose="020B0502040204020203" pitchFamily="34" charset="0"/>
              </a:rPr>
              <a:t>    - 6</a:t>
            </a:r>
            <a:r>
              <a:rPr lang="it-IT" sz="2400" b="1" i="1" dirty="0">
                <a:solidFill>
                  <a:srgbClr val="F60E00"/>
                </a:solidFill>
                <a:latin typeface="Bahnschrift SemiBold Condensed" panose="020B0502040204020203" pitchFamily="34" charset="0"/>
              </a:rPr>
              <a:t>  </a:t>
            </a:r>
            <a:r>
              <a:rPr lang="it-IT" sz="2400" i="1" dirty="0">
                <a:solidFill>
                  <a:srgbClr val="4AADA8"/>
                </a:solidFill>
                <a:latin typeface="Bahnschrift SemiBold Condensed" panose="020B0502040204020203" pitchFamily="34" charset="0"/>
              </a:rPr>
              <a:t>Predizione</a:t>
            </a:r>
          </a:p>
        </p:txBody>
      </p:sp>
    </p:spTree>
    <p:extLst>
      <p:ext uri="{BB962C8B-B14F-4D97-AF65-F5344CB8AC3E}">
        <p14:creationId xmlns:p14="http://schemas.microsoft.com/office/powerpoint/2010/main" val="279114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14FAD49-044E-9384-5B2B-E2460F115403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C7C63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917252F6-8A89-4D4D-BEF5-AFE9EB3C65B0}"/>
              </a:ext>
            </a:extLst>
          </p:cNvPr>
          <p:cNvSpPr/>
          <p:nvPr/>
        </p:nvSpPr>
        <p:spPr>
          <a:xfrm>
            <a:off x="586962" y="590550"/>
            <a:ext cx="11018076" cy="5695950"/>
          </a:xfrm>
          <a:prstGeom prst="rect">
            <a:avLst/>
          </a:prstGeom>
          <a:solidFill>
            <a:srgbClr val="0C7C63"/>
          </a:solidFill>
          <a:ln>
            <a:solidFill>
              <a:srgbClr val="0C7C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9A3D6AD-6892-2D9E-33FE-ED666E2FA6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27" r="1029"/>
          <a:stretch/>
        </p:blipFill>
        <p:spPr>
          <a:xfrm>
            <a:off x="8479660" y="1516335"/>
            <a:ext cx="2009775" cy="3972479"/>
          </a:xfrm>
          <a:prstGeom prst="rect">
            <a:avLst/>
          </a:prstGeom>
          <a:ln w="57150">
            <a:solidFill>
              <a:srgbClr val="4AADA8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magine 11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615580B-094D-8A50-4B3B-F6D86612C9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18"/>
          <a:stretch/>
        </p:blipFill>
        <p:spPr>
          <a:xfrm>
            <a:off x="1487676" y="1516335"/>
            <a:ext cx="6934914" cy="3972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456F822-4F4D-2C35-36AF-53A6914341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8D846CDF-559F-D222-02DC-8DC4743AA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906CE15-53D0-A237-8766-6A92425C5432}"/>
              </a:ext>
            </a:extLst>
          </p:cNvPr>
          <p:cNvSpPr txBox="1"/>
          <p:nvPr/>
        </p:nvSpPr>
        <p:spPr>
          <a:xfrm>
            <a:off x="4017818" y="1646425"/>
            <a:ext cx="74892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7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r>
              <a:rPr lang="it-IT" sz="72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Grazie per l’Attenzione</a:t>
            </a:r>
            <a:endParaRPr lang="it-IT" sz="28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dirty="0"/>
          </a:p>
          <a:p>
            <a:endParaRPr lang="it-IT" dirty="0"/>
          </a:p>
        </p:txBody>
      </p:sp>
      <p:pic>
        <p:nvPicPr>
          <p:cNvPr id="19" name="Immagine 18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EF6E5882-7ED7-76D2-F446-4197A7782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7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4.16667E-6 0.14908 C 4.16667E-6 0.21551 -0.08529 0.29815 -0.15417 0.29815 L -0.30834 0.29815 " pathEditMode="relative" rAng="0" ptsTypes="AAAA">
                                      <p:cBhvr>
                                        <p:cTn id="3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1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8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062F8A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8" b="30184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83" y="663364"/>
            <a:ext cx="3099425" cy="110201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9D0017-69C1-EB08-6515-FBF6BEA63310}"/>
              </a:ext>
            </a:extLst>
          </p:cNvPr>
          <p:cNvSpPr txBox="1"/>
          <p:nvPr/>
        </p:nvSpPr>
        <p:spPr>
          <a:xfrm>
            <a:off x="4017818" y="1646425"/>
            <a:ext cx="74892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72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r>
              <a:rPr lang="it-IT" sz="7200" b="1" i="1" u="sng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Grazie per l’Attenzione</a:t>
            </a:r>
            <a:endParaRPr lang="it-IT" sz="2800" b="1" i="1" u="sng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dirty="0"/>
          </a:p>
          <a:p>
            <a:endParaRPr lang="it-IT" dirty="0"/>
          </a:p>
        </p:txBody>
      </p:sp>
      <p:pic>
        <p:nvPicPr>
          <p:cNvPr id="8" name="Immagine 7" descr="Immagine che contiene gara di atletica, sport&#10;&#10;Descrizione generata automaticamente">
            <a:extLst>
              <a:ext uri="{FF2B5EF4-FFF2-40B4-BE49-F238E27FC236}">
                <a16:creationId xmlns:a16="http://schemas.microsoft.com/office/drawing/2014/main" id="{4990C7C4-F764-CF46-E501-169838DA9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0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4.16667E-6 0.14908 C 4.16667E-6 0.21551 -0.08529 0.29815 -0.15417 0.29815 L -0.30834 0.29815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17" y="1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32690" y="3308140"/>
            <a:ext cx="109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Scelta dei Dati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B714CF2-2282-EB0B-56C2-3AD3A835BCBF}"/>
              </a:ext>
            </a:extLst>
          </p:cNvPr>
          <p:cNvSpPr txBox="1"/>
          <p:nvPr/>
        </p:nvSpPr>
        <p:spPr>
          <a:xfrm>
            <a:off x="833451" y="2014989"/>
            <a:ext cx="630259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MIUR: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Iscritti_Per_Gruppo.csv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sz="2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200" dirty="0"/>
              <a:t>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Immatricolati_Per_Gruppo.csv</a:t>
            </a:r>
            <a:endParaRPr lang="it-IT" sz="2200" b="1" i="1" dirty="0">
              <a:solidFill>
                <a:srgbClr val="FFDF00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2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200" b="1" i="1" dirty="0" err="1">
                <a:solidFill>
                  <a:srgbClr val="61503B"/>
                </a:solidFill>
                <a:latin typeface="Bahnschrift SemiBold Condensed" panose="020B0502040204020203" pitchFamily="34" charset="0"/>
              </a:rPr>
              <a:t>Immatricolati_Atenei_Per_Residenza</a:t>
            </a:r>
            <a:endParaRPr lang="it-IT" sz="2200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4BF1038-936C-BC26-F165-655ABA026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944" y="4724917"/>
            <a:ext cx="1942158" cy="100116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49FDB34-CFA6-1058-C6AE-579646546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8890" y="2375892"/>
            <a:ext cx="4330958" cy="350333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7DEA27B-DC17-2B7B-CA0C-76E191E2B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867" y="2375893"/>
            <a:ext cx="3885004" cy="350333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8D7CEB6-B10F-A72B-3DE7-F6C819D280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1429" y="2597151"/>
            <a:ext cx="5438419" cy="31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12643 -3.33333E-6 C 0.18307 -3.33333E-6 0.25299 -0.07731 0.25299 -0.13981 L 0.25299 -0.27963 " pathEditMode="relative" rAng="0" ptsTypes="AAAA">
                                      <p:cBhvr>
                                        <p:cTn id="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43" y="-1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B714CF2-2282-EB0B-56C2-3AD3A835BCBF}"/>
              </a:ext>
            </a:extLst>
          </p:cNvPr>
          <p:cNvSpPr txBox="1"/>
          <p:nvPr/>
        </p:nvSpPr>
        <p:spPr>
          <a:xfrm>
            <a:off x="833451" y="2014989"/>
            <a:ext cx="630259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MIUR: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Iscritti_Per_Gruppo.csv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2</a:t>
            </a:r>
            <a:r>
              <a:rPr lang="it-IT" sz="2200" b="1" i="1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 </a:t>
            </a:r>
            <a:r>
              <a:rPr lang="it-IT" sz="2200" dirty="0"/>
              <a:t>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Immatricolati_Per_Gruppo.csv</a:t>
            </a:r>
            <a:endParaRPr lang="it-IT" sz="2200" b="1" i="1" dirty="0">
              <a:solidFill>
                <a:srgbClr val="FFDF00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3</a:t>
            </a:r>
            <a:r>
              <a:rPr lang="it-IT" sz="22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</a:t>
            </a:r>
            <a:r>
              <a:rPr lang="it-IT" sz="2200" b="1" i="1" dirty="0" err="1">
                <a:solidFill>
                  <a:srgbClr val="61503B"/>
                </a:solidFill>
                <a:latin typeface="Bahnschrift SemiBold Condensed" panose="020B0502040204020203" pitchFamily="34" charset="0"/>
              </a:rPr>
              <a:t>Immatricolati_Atenei_Per_Residenza</a:t>
            </a:r>
            <a:endParaRPr lang="it-IT" sz="2200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18430" y="1584379"/>
            <a:ext cx="4516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Scelta dei Dati</a:t>
            </a:r>
            <a:endParaRPr lang="it-IT" sz="4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4BF1038-936C-BC26-F165-655ABA0267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944" y="4724917"/>
            <a:ext cx="1942158" cy="100116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8D7CEB6-B10F-A72B-3DE7-F6C819D280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1429" y="2597151"/>
            <a:ext cx="5438419" cy="316682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7AF82F-E447-99DC-BA80-185054C5A1D4}"/>
              </a:ext>
            </a:extLst>
          </p:cNvPr>
          <p:cNvSpPr txBox="1"/>
          <p:nvPr/>
        </p:nvSpPr>
        <p:spPr>
          <a:xfrm>
            <a:off x="833451" y="2014989"/>
            <a:ext cx="63025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ISTAT: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endParaRPr lang="it-IT" sz="1200" dirty="0"/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Popolazioni_Per_Regioni_E_Province.csv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6B85E68-A9BD-11F1-C228-67FFAA49E6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8563" y="2443207"/>
            <a:ext cx="3756073" cy="359446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670DDD4-AC3D-CF59-951B-F1FDAC8A6D3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5" t="33496" r="12196" b="41056"/>
          <a:stretch/>
        </p:blipFill>
        <p:spPr>
          <a:xfrm>
            <a:off x="3049237" y="4345045"/>
            <a:ext cx="2287173" cy="75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3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BF743CF-7800-CA6C-D976-88E7013FCC8F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23FC298-2A78-B2C9-0B5B-6F3F232F9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A2832ED-7EB3-B3F0-DC34-20232C532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6126119-9931-E5DA-4879-E623C1B66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12D31DF-7869-AE16-8B1B-BCA70737D7C3}"/>
              </a:ext>
            </a:extLst>
          </p:cNvPr>
          <p:cNvSpPr txBox="1"/>
          <p:nvPr/>
        </p:nvSpPr>
        <p:spPr>
          <a:xfrm>
            <a:off x="6918430" y="1584379"/>
            <a:ext cx="4516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Scelta dei Dati</a:t>
            </a:r>
            <a:endParaRPr lang="it-IT" sz="4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8C7490E-99FE-574B-A2D7-DBC06ACE760C}"/>
              </a:ext>
            </a:extLst>
          </p:cNvPr>
          <p:cNvSpPr txBox="1"/>
          <p:nvPr/>
        </p:nvSpPr>
        <p:spPr>
          <a:xfrm>
            <a:off x="833451" y="2014989"/>
            <a:ext cx="63025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ISTAT: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endParaRPr lang="it-IT" sz="1200" dirty="0"/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1</a:t>
            </a:r>
            <a:r>
              <a:rPr lang="it-IT" sz="2200" dirty="0">
                <a:solidFill>
                  <a:srgbClr val="8052CE"/>
                </a:solidFill>
              </a:rPr>
              <a:t> </a:t>
            </a:r>
            <a:r>
              <a:rPr lang="it-IT" sz="2200" dirty="0"/>
              <a:t>   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Popolazioni_Per_Regioni_E_Province.csv</a:t>
            </a:r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endParaRPr lang="it-IT" b="1" i="1" dirty="0">
              <a:solidFill>
                <a:srgbClr val="61503B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D879CA5-9CEE-85FC-2CEC-1B1B167F4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563" y="2443207"/>
            <a:ext cx="3756073" cy="359446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46D3BB9-1FE1-A462-5ACB-DF8B11A6F1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5" t="33496" r="12196" b="41056"/>
          <a:stretch/>
        </p:blipFill>
        <p:spPr>
          <a:xfrm>
            <a:off x="3049237" y="4345045"/>
            <a:ext cx="2287173" cy="75974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8502344-5D9D-5D86-D377-C3CE42C8E6B0}"/>
              </a:ext>
            </a:extLst>
          </p:cNvPr>
          <p:cNvSpPr txBox="1"/>
          <p:nvPr/>
        </p:nvSpPr>
        <p:spPr>
          <a:xfrm>
            <a:off x="2009774" y="2875002"/>
            <a:ext cx="81724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Progettazione del Database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6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BBF725D-D181-91FE-4F48-912EFF7E48B1}"/>
              </a:ext>
            </a:extLst>
          </p:cNvPr>
          <p:cNvSpPr txBox="1"/>
          <p:nvPr/>
        </p:nvSpPr>
        <p:spPr>
          <a:xfrm>
            <a:off x="3678670" y="3122738"/>
            <a:ext cx="50748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4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BE460D7-0209-4673-8BAF-F0931550AE22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BF743CF-7800-CA6C-D976-88E7013FCC8F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AD9678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8502344-5D9D-5D86-D377-C3CE42C8E6B0}"/>
              </a:ext>
            </a:extLst>
          </p:cNvPr>
          <p:cNvSpPr txBox="1"/>
          <p:nvPr/>
        </p:nvSpPr>
        <p:spPr>
          <a:xfrm>
            <a:off x="2009774" y="2875002"/>
            <a:ext cx="81724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Progettazione del Database</a:t>
            </a:r>
            <a:endParaRPr lang="it-IT" sz="3600" b="1" i="1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14470A-DC6C-CC63-4583-BC5557A1DBFD}"/>
              </a:ext>
            </a:extLst>
          </p:cNvPr>
          <p:cNvSpPr txBox="1"/>
          <p:nvPr/>
        </p:nvSpPr>
        <p:spPr>
          <a:xfrm>
            <a:off x="833451" y="2014989"/>
            <a:ext cx="630259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i="1" u="sng" dirty="0" err="1">
                <a:solidFill>
                  <a:srgbClr val="AD9678"/>
                </a:solidFill>
                <a:latin typeface="Bahnschrift SemiBold Condensed" panose="020B0502040204020203" pitchFamily="34" charset="0"/>
              </a:rPr>
              <a:t>MongoDB</a:t>
            </a:r>
            <a:r>
              <a:rPr lang="it-IT" sz="4400" b="1" i="1" u="sng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 :</a:t>
            </a:r>
            <a:endParaRPr lang="it-IT" sz="2800" b="1" i="1" u="sng" dirty="0">
              <a:solidFill>
                <a:srgbClr val="AD9678"/>
              </a:solidFill>
              <a:latin typeface="Bahnschrift SemiBold Condensed" panose="020B0502040204020203" pitchFamily="34" charset="0"/>
            </a:endParaRPr>
          </a:p>
          <a:p>
            <a:endParaRPr lang="it-IT" sz="1200" dirty="0"/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</a:t>
            </a:r>
            <a:r>
              <a:rPr lang="it-IT" sz="3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Database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 	 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+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KPMG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  <a:p>
            <a:r>
              <a:rPr lang="it-IT" sz="2400" b="1" i="1" dirty="0">
                <a:solidFill>
                  <a:srgbClr val="062F8A"/>
                </a:solidFill>
                <a:latin typeface="Bahnschrift SemiBold Condensed" panose="020B0502040204020203" pitchFamily="34" charset="0"/>
              </a:rPr>
              <a:t>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-  </a:t>
            </a:r>
            <a:r>
              <a:rPr lang="it-IT" sz="3200" b="1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Collection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:</a:t>
            </a:r>
          </a:p>
          <a:p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 	 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+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Iscritti</a:t>
            </a:r>
            <a:endParaRPr lang="it-IT" sz="2400" i="1" dirty="0">
              <a:solidFill>
                <a:srgbClr val="062F8A"/>
              </a:solidFill>
              <a:latin typeface="Bahnschrift SemiBold Condensed" panose="020B0502040204020203" pitchFamily="34" charset="0"/>
            </a:endParaRPr>
          </a:p>
          <a:p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	 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+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Immatricolati</a:t>
            </a:r>
          </a:p>
          <a:p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	 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+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Fuorisede</a:t>
            </a:r>
          </a:p>
          <a:p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	     </a:t>
            </a:r>
            <a:r>
              <a:rPr lang="it-IT" sz="2200" b="1" i="1" dirty="0">
                <a:solidFill>
                  <a:srgbClr val="AD9678"/>
                </a:solidFill>
                <a:latin typeface="Bahnschrift SemiBold Condensed" panose="020B0502040204020203" pitchFamily="34" charset="0"/>
              </a:rPr>
              <a:t>+</a:t>
            </a:r>
            <a:r>
              <a:rPr lang="it-IT" sz="2200" i="1" dirty="0">
                <a:solidFill>
                  <a:srgbClr val="61503B"/>
                </a:solidFill>
                <a:latin typeface="Bahnschrift SemiBold Condensed" panose="020B0502040204020203" pitchFamily="34" charset="0"/>
              </a:rPr>
              <a:t>   ISTAT</a:t>
            </a:r>
            <a:endParaRPr lang="it-IT" sz="1400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E095EDF4-DC4B-0AEA-E142-79496B721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77DADE9C-2D67-B31F-D9B5-BC6852386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BC709A3-1A13-6304-6466-C17226EDC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23FC298-2A78-B2C9-0B5B-6F3F232F93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7" b="28947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A2832ED-7EB3-B3F0-DC34-20232C5327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498"/>
            <a:ext cx="3099425" cy="11017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6126119-9931-E5DA-4879-E623C1B66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303E133-F85F-D698-3446-F988578F1D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9" t="32222" r="10277" b="33540"/>
          <a:stretch/>
        </p:blipFill>
        <p:spPr>
          <a:xfrm>
            <a:off x="8377223" y="5182334"/>
            <a:ext cx="2981326" cy="85656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698228C-4B21-DEDE-6214-EE4E2616A3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982">
            <a:off x="7546091" y="2595240"/>
            <a:ext cx="2427348" cy="1867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7484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306 0 C 0.18906 0 0.26133 -0.06713 0.26133 -0.1213 L 0.26133 -0.24259 " pathEditMode="relative" rAng="0" ptsTypes="AAAA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60" y="-1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" grpId="0" animBg="1"/>
      <p:bldP spid="13" grpId="0"/>
      <p:bldP spid="13" grpId="1"/>
      <p:bldP spid="13" grpId="2"/>
      <p:bldP spid="11" grpId="0" uiExpand="1" build="p"/>
      <p:bldP spid="11" grpI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3678670" y="3122738"/>
            <a:ext cx="50748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4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endParaRPr lang="it-IT" b="1" i="1" dirty="0">
              <a:solidFill>
                <a:srgbClr val="00B0F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C24F12-8791-9A46-3CFC-D2D8D433D6A0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Import di </a:t>
            </a:r>
            <a:r>
              <a:rPr lang="it-IT" sz="5400" b="1" i="1" u="sng" dirty="0" err="1">
                <a:solidFill>
                  <a:srgbClr val="8052CE"/>
                </a:solidFill>
                <a:latin typeface="Bahnschrift SemiBold Condensed" panose="020B0502040204020203" pitchFamily="34" charset="0"/>
              </a:rPr>
              <a:t>MongoDB</a:t>
            </a:r>
            <a:endParaRPr lang="it-IT" sz="5400" b="1" i="1" u="sng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nel Python Project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892990A2-F327-2339-DD70-6646867C9A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t="2553" r="1699" b="16388"/>
          <a:stretch/>
        </p:blipFill>
        <p:spPr>
          <a:xfrm>
            <a:off x="5768346" y="2566300"/>
            <a:ext cx="5537829" cy="2713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7064713-AE87-E973-9AF8-406275ACB7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40" b="4427"/>
          <a:stretch/>
        </p:blipFill>
        <p:spPr>
          <a:xfrm>
            <a:off x="5769356" y="5747743"/>
            <a:ext cx="5537829" cy="3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4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2578 -7.40741E-7 C 0.18203 -7.40741E-7 0.25156 -0.07801 0.25156 -0.1412 L 0.25156 -0.28171 " pathEditMode="relative" rAng="0" ptsTypes="AAAA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-1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9EECDC2-C6AB-E384-B482-0730BB706B5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0" cap="sq" cmpd="sng">
            <a:solidFill>
              <a:srgbClr val="8052CE"/>
            </a:solidFill>
            <a:miter lim="800000"/>
          </a:ln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967765-6581-C0B6-5B6D-149AC340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883" y="663364"/>
            <a:ext cx="3099425" cy="110201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20C61B-9500-51AA-923E-5069F3358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88290">
            <a:off x="5347889" y="754692"/>
            <a:ext cx="1736369" cy="17363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A73967-EDDE-AC12-AF14-E07E987F7191}"/>
              </a:ext>
            </a:extLst>
          </p:cNvPr>
          <p:cNvSpPr txBox="1"/>
          <p:nvPr/>
        </p:nvSpPr>
        <p:spPr>
          <a:xfrm>
            <a:off x="6967665" y="1497323"/>
            <a:ext cx="46300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Data Analysis</a:t>
            </a:r>
            <a:endParaRPr lang="it-IT" sz="4800" b="1" i="1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43C24B-1F32-6798-DB51-4CDFE933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941"/>
          <a:stretch/>
        </p:blipFill>
        <p:spPr>
          <a:xfrm>
            <a:off x="9282699" y="753015"/>
            <a:ext cx="2152073" cy="86986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C74FA1B-FFFE-8A07-FC29-823A3AB2CF08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Import di </a:t>
            </a:r>
            <a:r>
              <a:rPr lang="it-IT" sz="5400" b="1" i="1" u="sng" dirty="0" err="1">
                <a:solidFill>
                  <a:srgbClr val="8052CE"/>
                </a:solidFill>
                <a:latin typeface="Bahnschrift SemiBold Condensed" panose="020B0502040204020203" pitchFamily="34" charset="0"/>
              </a:rPr>
              <a:t>MongoDB</a:t>
            </a:r>
            <a:endParaRPr lang="it-IT" sz="5400" b="1" i="1" u="sng" dirty="0">
              <a:solidFill>
                <a:srgbClr val="8052CE"/>
              </a:solidFill>
              <a:latin typeface="Bahnschrift SemiBold Condensed" panose="020B0502040204020203" pitchFamily="34" charset="0"/>
            </a:endParaRP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nel Python Project</a:t>
            </a:r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1BC54B2E-EAA0-8189-BD06-8C0A14A56F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t="2553" r="1699" b="16388"/>
          <a:stretch/>
        </p:blipFill>
        <p:spPr>
          <a:xfrm>
            <a:off x="5768346" y="2566300"/>
            <a:ext cx="5537829" cy="2713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17B8966-465E-2002-E7CE-B3D1F17BE9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40" b="4427"/>
          <a:stretch/>
        </p:blipFill>
        <p:spPr>
          <a:xfrm>
            <a:off x="5769356" y="5747743"/>
            <a:ext cx="5537829" cy="321063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EC4422B-760F-8D71-A4F5-64B9868698D0}"/>
              </a:ext>
            </a:extLst>
          </p:cNvPr>
          <p:cNvSpPr txBox="1"/>
          <p:nvPr/>
        </p:nvSpPr>
        <p:spPr>
          <a:xfrm>
            <a:off x="503908" y="3045794"/>
            <a:ext cx="4941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Iscrizioni per</a:t>
            </a:r>
          </a:p>
          <a:p>
            <a:pPr algn="ctr"/>
            <a:r>
              <a:rPr lang="it-IT" sz="5400" b="1" i="1" u="sng" dirty="0">
                <a:solidFill>
                  <a:srgbClr val="8052CE"/>
                </a:solidFill>
                <a:latin typeface="Bahnschrift SemiBold Condensed" panose="020B0502040204020203" pitchFamily="34" charset="0"/>
              </a:rPr>
              <a:t>Anno Accademico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DBFB2A4-C1C7-D90B-B2BB-51F480B405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6" b="692"/>
          <a:stretch/>
        </p:blipFill>
        <p:spPr>
          <a:xfrm>
            <a:off x="6877050" y="2417295"/>
            <a:ext cx="4352715" cy="3465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019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773</Words>
  <Application>Microsoft Office PowerPoint</Application>
  <PresentationFormat>Widescreen</PresentationFormat>
  <Paragraphs>250</Paragraphs>
  <Slides>39</Slides>
  <Notes>1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5" baseType="lpstr">
      <vt:lpstr>Arial</vt:lpstr>
      <vt:lpstr>Bahnschrift SemiBold Condensed</vt:lpstr>
      <vt:lpstr>Calibri</vt:lpstr>
      <vt:lpstr>Calibri Light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FAUSTO RICCHIUTI</dc:creator>
  <cp:lastModifiedBy>FAUSTO RICCHIUTI</cp:lastModifiedBy>
  <cp:revision>23</cp:revision>
  <dcterms:created xsi:type="dcterms:W3CDTF">2022-06-02T14:01:30Z</dcterms:created>
  <dcterms:modified xsi:type="dcterms:W3CDTF">2022-06-04T08:39:14Z</dcterms:modified>
</cp:coreProperties>
</file>